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65" r:id="rId4"/>
    <p:sldId id="259" r:id="rId5"/>
    <p:sldId id="264" r:id="rId6"/>
    <p:sldId id="258" r:id="rId7"/>
    <p:sldId id="260" r:id="rId8"/>
    <p:sldId id="261" r:id="rId9"/>
    <p:sldId id="262" r:id="rId10"/>
    <p:sldId id="266"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045" autoAdjust="0"/>
  </p:normalViewPr>
  <p:slideViewPr>
    <p:cSldViewPr snapToGrid="0">
      <p:cViewPr varScale="1">
        <p:scale>
          <a:sx n="90" d="100"/>
          <a:sy n="90" d="100"/>
        </p:scale>
        <p:origin x="7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3C68C-9AFC-4B3E-9CD9-8ED9B5DC17D5}" type="doc">
      <dgm:prSet loTypeId="urn:microsoft.com/office/officeart/2005/8/layout/pyramid4" loCatId="relationship" qsTypeId="urn:microsoft.com/office/officeart/2005/8/quickstyle/simple1" qsCatId="simple" csTypeId="urn:microsoft.com/office/officeart/2005/8/colors/colorful4" csCatId="colorful" phldr="1"/>
      <dgm:spPr/>
      <dgm:t>
        <a:bodyPr/>
        <a:lstStyle/>
        <a:p>
          <a:endParaRPr lang="en-US"/>
        </a:p>
      </dgm:t>
    </dgm:pt>
    <dgm:pt modelId="{45CF21A4-616E-4A0F-8D95-E62078B3E86F}">
      <dgm:prSet phldrT="[Text]">
        <dgm:style>
          <a:lnRef idx="0">
            <a:schemeClr val="accent6"/>
          </a:lnRef>
          <a:fillRef idx="3">
            <a:schemeClr val="accent6"/>
          </a:fillRef>
          <a:effectRef idx="3">
            <a:schemeClr val="accent6"/>
          </a:effectRef>
          <a:fontRef idx="minor">
            <a:schemeClr val="lt1"/>
          </a:fontRef>
        </dgm:style>
      </dgm:prSet>
      <dgm:spPr>
        <a:ln>
          <a:solidFill>
            <a:srgbClr val="002060"/>
          </a:solidFill>
        </a:ln>
      </dgm:spPr>
      <dgm:t>
        <a:bodyPr/>
        <a:lstStyle/>
        <a:p>
          <a:r>
            <a:rPr lang="en-US" b="1" dirty="0" smtClean="0"/>
            <a:t>Cognitive Factors</a:t>
          </a:r>
        </a:p>
        <a:p>
          <a:r>
            <a:rPr lang="en-US" b="1" dirty="0" smtClean="0"/>
            <a:t>(Personal Factors)</a:t>
          </a:r>
          <a:endParaRPr lang="en-US" b="1" dirty="0"/>
        </a:p>
      </dgm:t>
    </dgm:pt>
    <dgm:pt modelId="{ED7E9E3C-F152-4322-9657-E30C149847CE}" type="parTrans" cxnId="{BA09DDAD-C2A8-49E8-AE75-61807AAF0BDD}">
      <dgm:prSet/>
      <dgm:spPr/>
      <dgm:t>
        <a:bodyPr/>
        <a:lstStyle/>
        <a:p>
          <a:endParaRPr lang="en-US"/>
        </a:p>
      </dgm:t>
    </dgm:pt>
    <dgm:pt modelId="{76693C18-88E3-4EDB-A293-FEA2945C197E}" type="sibTrans" cxnId="{BA09DDAD-C2A8-49E8-AE75-61807AAF0BDD}">
      <dgm:prSet/>
      <dgm:spPr/>
      <dgm:t>
        <a:bodyPr/>
        <a:lstStyle/>
        <a:p>
          <a:endParaRPr lang="en-US"/>
        </a:p>
      </dgm:t>
    </dgm:pt>
    <dgm:pt modelId="{1FF6BF29-CE5F-40D1-827D-17B23C76C498}">
      <dgm:prSet phldrT="[Text]">
        <dgm:style>
          <a:lnRef idx="0">
            <a:schemeClr val="accent3"/>
          </a:lnRef>
          <a:fillRef idx="3">
            <a:schemeClr val="accent3"/>
          </a:fillRef>
          <a:effectRef idx="3">
            <a:schemeClr val="accent3"/>
          </a:effectRef>
          <a:fontRef idx="minor">
            <a:schemeClr val="lt1"/>
          </a:fontRef>
        </dgm:style>
      </dgm:prSet>
      <dgm:spPr>
        <a:ln>
          <a:solidFill>
            <a:srgbClr val="002060"/>
          </a:solidFill>
        </a:ln>
      </dgm:spPr>
      <dgm:t>
        <a:bodyPr/>
        <a:lstStyle/>
        <a:p>
          <a:r>
            <a:rPr lang="en-US" dirty="0" smtClean="0"/>
            <a:t>Environmental Factors</a:t>
          </a:r>
          <a:endParaRPr lang="en-US" dirty="0"/>
        </a:p>
      </dgm:t>
    </dgm:pt>
    <dgm:pt modelId="{EE17603E-6816-469A-B4F7-93BDD35D64D1}" type="parTrans" cxnId="{0A7DC7B2-9448-45C3-A1D9-7AA992468D17}">
      <dgm:prSet/>
      <dgm:spPr/>
      <dgm:t>
        <a:bodyPr/>
        <a:lstStyle/>
        <a:p>
          <a:endParaRPr lang="en-US"/>
        </a:p>
      </dgm:t>
    </dgm:pt>
    <dgm:pt modelId="{312FB764-4C3D-4B14-83B8-C5ED9D96201C}" type="sibTrans" cxnId="{0A7DC7B2-9448-45C3-A1D9-7AA992468D17}">
      <dgm:prSet/>
      <dgm:spPr/>
      <dgm:t>
        <a:bodyPr/>
        <a:lstStyle/>
        <a:p>
          <a:endParaRPr lang="en-US"/>
        </a:p>
      </dgm:t>
    </dgm:pt>
    <dgm:pt modelId="{5D5686FF-013F-4BB3-9737-9AF366DB940E}">
      <dgm:prSet phldrT="[Text]">
        <dgm:style>
          <a:lnRef idx="0">
            <a:schemeClr val="accent4"/>
          </a:lnRef>
          <a:fillRef idx="3">
            <a:schemeClr val="accent4"/>
          </a:fillRef>
          <a:effectRef idx="3">
            <a:schemeClr val="accent4"/>
          </a:effectRef>
          <a:fontRef idx="minor">
            <a:schemeClr val="lt1"/>
          </a:fontRef>
        </dgm:style>
      </dgm:prSet>
      <dgm:spPr/>
      <dgm:t>
        <a:bodyPr/>
        <a:lstStyle/>
        <a:p>
          <a:r>
            <a:rPr lang="en-US" b="1" dirty="0" smtClean="0"/>
            <a:t>Determines human Behavior</a:t>
          </a:r>
          <a:endParaRPr lang="en-US" b="1" dirty="0"/>
        </a:p>
      </dgm:t>
    </dgm:pt>
    <dgm:pt modelId="{28C6A164-4374-4295-8709-60B7C8C47247}" type="parTrans" cxnId="{EA4A0710-AF21-47CE-9550-FEE3506C2535}">
      <dgm:prSet/>
      <dgm:spPr/>
      <dgm:t>
        <a:bodyPr/>
        <a:lstStyle/>
        <a:p>
          <a:endParaRPr lang="en-US"/>
        </a:p>
      </dgm:t>
    </dgm:pt>
    <dgm:pt modelId="{88DEBC05-2D9A-4FBF-B987-24FFB481028A}" type="sibTrans" cxnId="{EA4A0710-AF21-47CE-9550-FEE3506C2535}">
      <dgm:prSet/>
      <dgm:spPr/>
      <dgm:t>
        <a:bodyPr/>
        <a:lstStyle/>
        <a:p>
          <a:endParaRPr lang="en-US"/>
        </a:p>
      </dgm:t>
    </dgm:pt>
    <dgm:pt modelId="{265EB3A6-4F48-4998-BC64-5A8F68520DF1}">
      <dgm:prSet phldrT="[Text]">
        <dgm:style>
          <a:lnRef idx="0">
            <a:schemeClr val="accent5"/>
          </a:lnRef>
          <a:fillRef idx="3">
            <a:schemeClr val="accent5"/>
          </a:fillRef>
          <a:effectRef idx="3">
            <a:schemeClr val="accent5"/>
          </a:effectRef>
          <a:fontRef idx="minor">
            <a:schemeClr val="lt1"/>
          </a:fontRef>
        </dgm:style>
      </dgm:prSet>
      <dgm:spPr>
        <a:ln>
          <a:solidFill>
            <a:srgbClr val="002060"/>
          </a:solidFill>
        </a:ln>
      </dgm:spPr>
      <dgm:t>
        <a:bodyPr/>
        <a:lstStyle/>
        <a:p>
          <a:r>
            <a:rPr lang="en-US" dirty="0" smtClean="0"/>
            <a:t>Behavioral Factors</a:t>
          </a:r>
          <a:endParaRPr lang="en-US" dirty="0"/>
        </a:p>
      </dgm:t>
    </dgm:pt>
    <dgm:pt modelId="{E0BE6A69-79ED-4C4B-89EC-91D4080810C7}" type="parTrans" cxnId="{B970E146-6509-468C-8E22-EB169D2B10B2}">
      <dgm:prSet/>
      <dgm:spPr/>
      <dgm:t>
        <a:bodyPr/>
        <a:lstStyle/>
        <a:p>
          <a:endParaRPr lang="en-US"/>
        </a:p>
      </dgm:t>
    </dgm:pt>
    <dgm:pt modelId="{D007191B-98A3-48CB-961A-D02751B06BE8}" type="sibTrans" cxnId="{B970E146-6509-468C-8E22-EB169D2B10B2}">
      <dgm:prSet/>
      <dgm:spPr/>
      <dgm:t>
        <a:bodyPr/>
        <a:lstStyle/>
        <a:p>
          <a:endParaRPr lang="en-US"/>
        </a:p>
      </dgm:t>
    </dgm:pt>
    <dgm:pt modelId="{5C905ADE-24F5-4C34-841D-826370770021}" type="pres">
      <dgm:prSet presAssocID="{9413C68C-9AFC-4B3E-9CD9-8ED9B5DC17D5}" presName="compositeShape" presStyleCnt="0">
        <dgm:presLayoutVars>
          <dgm:chMax val="9"/>
          <dgm:dir/>
          <dgm:resizeHandles val="exact"/>
        </dgm:presLayoutVars>
      </dgm:prSet>
      <dgm:spPr/>
      <dgm:t>
        <a:bodyPr/>
        <a:lstStyle/>
        <a:p>
          <a:endParaRPr lang="en-US"/>
        </a:p>
      </dgm:t>
    </dgm:pt>
    <dgm:pt modelId="{EE351739-4DC2-4BD8-BCC9-D06C09E5C748}" type="pres">
      <dgm:prSet presAssocID="{9413C68C-9AFC-4B3E-9CD9-8ED9B5DC17D5}" presName="triangle1" presStyleLbl="node1" presStyleIdx="0" presStyleCnt="4">
        <dgm:presLayoutVars>
          <dgm:bulletEnabled val="1"/>
        </dgm:presLayoutVars>
      </dgm:prSet>
      <dgm:spPr/>
      <dgm:t>
        <a:bodyPr/>
        <a:lstStyle/>
        <a:p>
          <a:endParaRPr lang="en-US"/>
        </a:p>
      </dgm:t>
    </dgm:pt>
    <dgm:pt modelId="{CE4544A4-FFC3-453C-B7D2-762A1A718A44}" type="pres">
      <dgm:prSet presAssocID="{9413C68C-9AFC-4B3E-9CD9-8ED9B5DC17D5}" presName="triangle2" presStyleLbl="node1" presStyleIdx="1" presStyleCnt="4">
        <dgm:presLayoutVars>
          <dgm:bulletEnabled val="1"/>
        </dgm:presLayoutVars>
      </dgm:prSet>
      <dgm:spPr/>
      <dgm:t>
        <a:bodyPr/>
        <a:lstStyle/>
        <a:p>
          <a:endParaRPr lang="en-US"/>
        </a:p>
      </dgm:t>
    </dgm:pt>
    <dgm:pt modelId="{04D3994A-D6B6-4DE3-902A-61EBA4278FC4}" type="pres">
      <dgm:prSet presAssocID="{9413C68C-9AFC-4B3E-9CD9-8ED9B5DC17D5}" presName="triangle3" presStyleLbl="node1" presStyleIdx="2" presStyleCnt="4">
        <dgm:presLayoutVars>
          <dgm:bulletEnabled val="1"/>
        </dgm:presLayoutVars>
      </dgm:prSet>
      <dgm:spPr/>
      <dgm:t>
        <a:bodyPr/>
        <a:lstStyle/>
        <a:p>
          <a:endParaRPr lang="en-US"/>
        </a:p>
      </dgm:t>
    </dgm:pt>
    <dgm:pt modelId="{FC444D16-F659-42AC-AD6A-6EF43B41488D}" type="pres">
      <dgm:prSet presAssocID="{9413C68C-9AFC-4B3E-9CD9-8ED9B5DC17D5}" presName="triangle4" presStyleLbl="node1" presStyleIdx="3" presStyleCnt="4">
        <dgm:presLayoutVars>
          <dgm:bulletEnabled val="1"/>
        </dgm:presLayoutVars>
      </dgm:prSet>
      <dgm:spPr/>
      <dgm:t>
        <a:bodyPr/>
        <a:lstStyle/>
        <a:p>
          <a:endParaRPr lang="en-US"/>
        </a:p>
      </dgm:t>
    </dgm:pt>
  </dgm:ptLst>
  <dgm:cxnLst>
    <dgm:cxn modelId="{0F228E70-8261-4935-A885-A9C81FA8C49A}" type="presOf" srcId="{1FF6BF29-CE5F-40D1-827D-17B23C76C498}" destId="{CE4544A4-FFC3-453C-B7D2-762A1A718A44}" srcOrd="0" destOrd="0" presId="urn:microsoft.com/office/officeart/2005/8/layout/pyramid4"/>
    <dgm:cxn modelId="{0A7DC7B2-9448-45C3-A1D9-7AA992468D17}" srcId="{9413C68C-9AFC-4B3E-9CD9-8ED9B5DC17D5}" destId="{1FF6BF29-CE5F-40D1-827D-17B23C76C498}" srcOrd="1" destOrd="0" parTransId="{EE17603E-6816-469A-B4F7-93BDD35D64D1}" sibTransId="{312FB764-4C3D-4B14-83B8-C5ED9D96201C}"/>
    <dgm:cxn modelId="{A0A95642-255C-4FC5-95EB-42BF1C90D28B}" type="presOf" srcId="{5D5686FF-013F-4BB3-9737-9AF366DB940E}" destId="{04D3994A-D6B6-4DE3-902A-61EBA4278FC4}" srcOrd="0" destOrd="0" presId="urn:microsoft.com/office/officeart/2005/8/layout/pyramid4"/>
    <dgm:cxn modelId="{EA4A0710-AF21-47CE-9550-FEE3506C2535}" srcId="{9413C68C-9AFC-4B3E-9CD9-8ED9B5DC17D5}" destId="{5D5686FF-013F-4BB3-9737-9AF366DB940E}" srcOrd="2" destOrd="0" parTransId="{28C6A164-4374-4295-8709-60B7C8C47247}" sibTransId="{88DEBC05-2D9A-4FBF-B987-24FFB481028A}"/>
    <dgm:cxn modelId="{811BA949-1180-4B92-B41C-3953BB8B7C5A}" type="presOf" srcId="{9413C68C-9AFC-4B3E-9CD9-8ED9B5DC17D5}" destId="{5C905ADE-24F5-4C34-841D-826370770021}" srcOrd="0" destOrd="0" presId="urn:microsoft.com/office/officeart/2005/8/layout/pyramid4"/>
    <dgm:cxn modelId="{B970E146-6509-468C-8E22-EB169D2B10B2}" srcId="{9413C68C-9AFC-4B3E-9CD9-8ED9B5DC17D5}" destId="{265EB3A6-4F48-4998-BC64-5A8F68520DF1}" srcOrd="3" destOrd="0" parTransId="{E0BE6A69-79ED-4C4B-89EC-91D4080810C7}" sibTransId="{D007191B-98A3-48CB-961A-D02751B06BE8}"/>
    <dgm:cxn modelId="{D58DD36B-9DF4-4F58-9EB0-71EA8437A88F}" type="presOf" srcId="{45CF21A4-616E-4A0F-8D95-E62078B3E86F}" destId="{EE351739-4DC2-4BD8-BCC9-D06C09E5C748}" srcOrd="0" destOrd="0" presId="urn:microsoft.com/office/officeart/2005/8/layout/pyramid4"/>
    <dgm:cxn modelId="{2F928A26-28D2-4BBC-A63C-66DEBCBA4CEE}" type="presOf" srcId="{265EB3A6-4F48-4998-BC64-5A8F68520DF1}" destId="{FC444D16-F659-42AC-AD6A-6EF43B41488D}" srcOrd="0" destOrd="0" presId="urn:microsoft.com/office/officeart/2005/8/layout/pyramid4"/>
    <dgm:cxn modelId="{BA09DDAD-C2A8-49E8-AE75-61807AAF0BDD}" srcId="{9413C68C-9AFC-4B3E-9CD9-8ED9B5DC17D5}" destId="{45CF21A4-616E-4A0F-8D95-E62078B3E86F}" srcOrd="0" destOrd="0" parTransId="{ED7E9E3C-F152-4322-9657-E30C149847CE}" sibTransId="{76693C18-88E3-4EDB-A293-FEA2945C197E}"/>
    <dgm:cxn modelId="{F9B234F3-35BC-4214-8D58-00BEB0A7E8C4}" type="presParOf" srcId="{5C905ADE-24F5-4C34-841D-826370770021}" destId="{EE351739-4DC2-4BD8-BCC9-D06C09E5C748}" srcOrd="0" destOrd="0" presId="urn:microsoft.com/office/officeart/2005/8/layout/pyramid4"/>
    <dgm:cxn modelId="{86164F7B-128A-43D3-8A76-7E92EE8B3584}" type="presParOf" srcId="{5C905ADE-24F5-4C34-841D-826370770021}" destId="{CE4544A4-FFC3-453C-B7D2-762A1A718A44}" srcOrd="1" destOrd="0" presId="urn:microsoft.com/office/officeart/2005/8/layout/pyramid4"/>
    <dgm:cxn modelId="{66C121C9-BD8D-4A3B-BBC0-D7688C514E65}" type="presParOf" srcId="{5C905ADE-24F5-4C34-841D-826370770021}" destId="{04D3994A-D6B6-4DE3-902A-61EBA4278FC4}" srcOrd="2" destOrd="0" presId="urn:microsoft.com/office/officeart/2005/8/layout/pyramid4"/>
    <dgm:cxn modelId="{9B1F866E-DFF0-44B7-8C24-FDBDB0EA77E7}" type="presParOf" srcId="{5C905ADE-24F5-4C34-841D-826370770021}" destId="{FC444D16-F659-42AC-AD6A-6EF43B41488D}"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51739-4DC2-4BD8-BCC9-D06C09E5C748}">
      <dsp:nvSpPr>
        <dsp:cNvPr id="0" name=""/>
        <dsp:cNvSpPr/>
      </dsp:nvSpPr>
      <dsp:spPr>
        <a:xfrm>
          <a:off x="1540676" y="0"/>
          <a:ext cx="2136106" cy="2136106"/>
        </a:xfrm>
        <a:prstGeom prst="triangle">
          <a:avLst/>
        </a:prstGeom>
        <a:gradFill rotWithShape="1">
          <a:gsLst>
            <a:gs pos="0">
              <a:schemeClr val="accent6">
                <a:tint val="98000"/>
                <a:lumMod val="100000"/>
              </a:schemeClr>
            </a:gs>
            <a:gs pos="100000">
              <a:schemeClr val="accent6">
                <a:shade val="88000"/>
                <a:lumMod val="88000"/>
              </a:schemeClr>
            </a:gs>
          </a:gsLst>
          <a:lin ang="5400000" scaled="1"/>
        </a:gradFill>
        <a:ln>
          <a:solidFill>
            <a:srgbClr val="002060"/>
          </a:solid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Cognitive Factors</a:t>
          </a:r>
        </a:p>
        <a:p>
          <a:pPr lvl="0" algn="ctr" defTabSz="533400">
            <a:lnSpc>
              <a:spcPct val="90000"/>
            </a:lnSpc>
            <a:spcBef>
              <a:spcPct val="0"/>
            </a:spcBef>
            <a:spcAft>
              <a:spcPct val="35000"/>
            </a:spcAft>
          </a:pPr>
          <a:r>
            <a:rPr lang="en-US" sz="1200" b="1" kern="1200" dirty="0" smtClean="0"/>
            <a:t>(Personal Factors)</a:t>
          </a:r>
          <a:endParaRPr lang="en-US" sz="1200" b="1" kern="1200" dirty="0"/>
        </a:p>
      </dsp:txBody>
      <dsp:txXfrm>
        <a:off x="2074703" y="1068053"/>
        <a:ext cx="1068053" cy="1068053"/>
      </dsp:txXfrm>
    </dsp:sp>
    <dsp:sp modelId="{CE4544A4-FFC3-453C-B7D2-762A1A718A44}">
      <dsp:nvSpPr>
        <dsp:cNvPr id="0" name=""/>
        <dsp:cNvSpPr/>
      </dsp:nvSpPr>
      <dsp:spPr>
        <a:xfrm>
          <a:off x="472623" y="2136106"/>
          <a:ext cx="2136106" cy="2136106"/>
        </a:xfrm>
        <a:prstGeom prst="triangle">
          <a:avLst/>
        </a:prstGeom>
        <a:gradFill rotWithShape="1">
          <a:gsLst>
            <a:gs pos="0">
              <a:schemeClr val="accent3">
                <a:tint val="98000"/>
                <a:lumMod val="100000"/>
              </a:schemeClr>
            </a:gs>
            <a:gs pos="100000">
              <a:schemeClr val="accent3">
                <a:shade val="88000"/>
                <a:lumMod val="88000"/>
              </a:schemeClr>
            </a:gs>
          </a:gsLst>
          <a:lin ang="5400000" scaled="1"/>
        </a:gradFill>
        <a:ln>
          <a:solidFill>
            <a:srgbClr val="002060"/>
          </a:solid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Environmental Factors</a:t>
          </a:r>
          <a:endParaRPr lang="en-US" sz="1200" kern="1200" dirty="0"/>
        </a:p>
      </dsp:txBody>
      <dsp:txXfrm>
        <a:off x="1006650" y="3204159"/>
        <a:ext cx="1068053" cy="1068053"/>
      </dsp:txXfrm>
    </dsp:sp>
    <dsp:sp modelId="{04D3994A-D6B6-4DE3-902A-61EBA4278FC4}">
      <dsp:nvSpPr>
        <dsp:cNvPr id="0" name=""/>
        <dsp:cNvSpPr/>
      </dsp:nvSpPr>
      <dsp:spPr>
        <a:xfrm rot="10800000">
          <a:off x="1540676" y="2136106"/>
          <a:ext cx="2136106" cy="2136106"/>
        </a:xfrm>
        <a:prstGeom prst="triangle">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Determines human Behavior</a:t>
          </a:r>
          <a:endParaRPr lang="en-US" sz="1200" b="1" kern="1200" dirty="0"/>
        </a:p>
      </dsp:txBody>
      <dsp:txXfrm rot="10800000">
        <a:off x="2074702" y="2136106"/>
        <a:ext cx="1068053" cy="1068053"/>
      </dsp:txXfrm>
    </dsp:sp>
    <dsp:sp modelId="{FC444D16-F659-42AC-AD6A-6EF43B41488D}">
      <dsp:nvSpPr>
        <dsp:cNvPr id="0" name=""/>
        <dsp:cNvSpPr/>
      </dsp:nvSpPr>
      <dsp:spPr>
        <a:xfrm>
          <a:off x="2608729" y="2136106"/>
          <a:ext cx="2136106" cy="2136106"/>
        </a:xfrm>
        <a:prstGeom prst="triangle">
          <a:avLst/>
        </a:prstGeom>
        <a:gradFill rotWithShape="1">
          <a:gsLst>
            <a:gs pos="0">
              <a:schemeClr val="accent5">
                <a:tint val="98000"/>
                <a:lumMod val="100000"/>
              </a:schemeClr>
            </a:gs>
            <a:gs pos="100000">
              <a:schemeClr val="accent5">
                <a:shade val="88000"/>
                <a:lumMod val="88000"/>
              </a:schemeClr>
            </a:gs>
          </a:gsLst>
          <a:lin ang="5400000" scaled="1"/>
        </a:gradFill>
        <a:ln>
          <a:solidFill>
            <a:srgbClr val="002060"/>
          </a:solid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Behavioral Factors</a:t>
          </a:r>
          <a:endParaRPr lang="en-US" sz="1200" kern="1200" dirty="0"/>
        </a:p>
      </dsp:txBody>
      <dsp:txXfrm>
        <a:off x="3142756" y="3204159"/>
        <a:ext cx="1068053" cy="1068053"/>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134B5-6FA7-4E6B-930A-26CA36D160E3}" type="datetimeFigureOut">
              <a:rPr lang="en-US" smtClean="0"/>
              <a:t>4/20/2015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30867-891F-47D5-85ED-CB65997200D5}" type="slidenum">
              <a:rPr lang="en-US" smtClean="0"/>
              <a:t>‹#›</a:t>
            </a:fld>
            <a:endParaRPr lang="en-US"/>
          </a:p>
        </p:txBody>
      </p:sp>
    </p:spTree>
    <p:extLst>
      <p:ext uri="{BB962C8B-B14F-4D97-AF65-F5344CB8AC3E}">
        <p14:creationId xmlns:p14="http://schemas.microsoft.com/office/powerpoint/2010/main" val="72395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wlink.com/~donclark/hrd/media/social_learning.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p>
          <a:p>
            <a:endParaRPr lang="en-US" dirty="0" smtClean="0"/>
          </a:p>
          <a:p>
            <a:pPr marL="171450" lvl="0" indent="-171450">
              <a:buFont typeface="Arial" panose="020B0604020202020204" pitchFamily="34" charset="0"/>
              <a:buChar char="•"/>
            </a:pPr>
            <a:r>
              <a:rPr lang="en-US" dirty="0" smtClean="0"/>
              <a:t>Using Social Media and E-Learning in Interview Skills Training</a:t>
            </a:r>
          </a:p>
          <a:p>
            <a:pPr marL="171450" lvl="0" indent="-171450">
              <a:buFont typeface="Arial" panose="020B0604020202020204" pitchFamily="34" charset="0"/>
              <a:buChar char="•"/>
            </a:pPr>
            <a:r>
              <a:rPr lang="en-US" dirty="0" smtClean="0"/>
              <a:t> Appropriate adult learning theories</a:t>
            </a:r>
          </a:p>
          <a:p>
            <a:pPr marL="171450" indent="-171450">
              <a:buFont typeface="Arial" panose="020B0604020202020204" pitchFamily="34" charset="0"/>
              <a:buChar char="•"/>
            </a:pPr>
            <a:r>
              <a:rPr lang="en-US" dirty="0" smtClean="0"/>
              <a:t>Social media as a training tool</a:t>
            </a:r>
          </a:p>
          <a:p>
            <a:pPr marL="171450" lvl="0" indent="-171450">
              <a:buFont typeface="Arial" panose="020B0604020202020204" pitchFamily="34" charset="0"/>
              <a:buChar char="•"/>
            </a:pPr>
            <a:r>
              <a:rPr lang="en-US" dirty="0" smtClean="0"/>
              <a:t>Effect of social media or e-learning on learner motivation</a:t>
            </a:r>
          </a:p>
          <a:p>
            <a:pPr marL="171450" lvl="0" indent="-171450">
              <a:buFont typeface="Arial" panose="020B0604020202020204" pitchFamily="34" charset="0"/>
              <a:buChar char="•"/>
            </a:pPr>
            <a:r>
              <a:rPr lang="en-US" dirty="0" smtClean="0"/>
              <a:t>Ethical considerations of integrating social media</a:t>
            </a:r>
          </a:p>
          <a:p>
            <a:pPr marL="171450" indent="-171450">
              <a:buFont typeface="Arial" panose="020B0604020202020204" pitchFamily="34" charset="0"/>
              <a:buChar char="•"/>
            </a:pPr>
            <a:r>
              <a:rPr lang="en-US" dirty="0" smtClean="0"/>
              <a:t>Relevant training program competencies</a:t>
            </a:r>
          </a:p>
          <a:p>
            <a:endParaRPr lang="en-US" dirty="0"/>
          </a:p>
        </p:txBody>
      </p:sp>
      <p:sp>
        <p:nvSpPr>
          <p:cNvPr id="4" name="Slide Number Placeholder 3"/>
          <p:cNvSpPr>
            <a:spLocks noGrp="1"/>
          </p:cNvSpPr>
          <p:nvPr>
            <p:ph type="sldNum" sz="quarter" idx="10"/>
          </p:nvPr>
        </p:nvSpPr>
        <p:spPr/>
        <p:txBody>
          <a:bodyPr/>
          <a:lstStyle/>
          <a:p>
            <a:fld id="{FFF30867-891F-47D5-85ED-CB65997200D5}" type="slidenum">
              <a:rPr lang="en-US" smtClean="0"/>
              <a:t>2</a:t>
            </a:fld>
            <a:endParaRPr lang="en-US"/>
          </a:p>
        </p:txBody>
      </p:sp>
    </p:spTree>
    <p:extLst>
      <p:ext uri="{BB962C8B-B14F-4D97-AF65-F5344CB8AC3E}">
        <p14:creationId xmlns:p14="http://schemas.microsoft.com/office/powerpoint/2010/main" val="43656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Clark, </a:t>
            </a:r>
            <a:r>
              <a:rPr lang="en-US" dirty="0" err="1" smtClean="0"/>
              <a:t>D.R</a:t>
            </a:r>
            <a:r>
              <a:rPr lang="en-US" dirty="0" smtClean="0"/>
              <a:t>. (2012). </a:t>
            </a:r>
            <a:r>
              <a:rPr lang="en-US" i="1" dirty="0" smtClean="0"/>
              <a:t>Instructional Design: Social Learning and Social Media</a:t>
            </a:r>
            <a:r>
              <a:rPr lang="en-US" dirty="0" smtClean="0"/>
              <a:t>. Retrieved from </a:t>
            </a:r>
            <a:r>
              <a:rPr lang="en-US" dirty="0" smtClean="0">
                <a:hlinkClick r:id="rId3"/>
              </a:rPr>
              <a:t>http://www.nwlink.com/~donclark/hrd/media/social_learning.html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TEAL . (2011). </a:t>
            </a:r>
            <a:r>
              <a:rPr lang="en-US" i="1" dirty="0" smtClean="0"/>
              <a:t>Adult Learning Theories</a:t>
            </a:r>
            <a:r>
              <a:rPr lang="en-US" dirty="0" smtClean="0"/>
              <a:t>. Retrieved from https://teal.ed.gov/sites/default/files/Fact-Sheets/11_%20TEAL_Adult_Learning_Theory.pdf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F30867-891F-47D5-85ED-CB65997200D5}" type="slidenum">
              <a:rPr lang="en-US" smtClean="0"/>
              <a:t>11</a:t>
            </a:fld>
            <a:endParaRPr lang="en-US"/>
          </a:p>
        </p:txBody>
      </p:sp>
    </p:spTree>
    <p:extLst>
      <p:ext uri="{BB962C8B-B14F-4D97-AF65-F5344CB8AC3E}">
        <p14:creationId xmlns:p14="http://schemas.microsoft.com/office/powerpoint/2010/main" val="390791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Using Social Media and </a:t>
            </a:r>
            <a:r>
              <a:rPr lang="en-US" sz="1400" b="1" cap="none" dirty="0" smtClean="0"/>
              <a:t>e</a:t>
            </a:r>
            <a:r>
              <a:rPr lang="en-US" sz="1400" b="1" dirty="0" smtClean="0"/>
              <a:t>Learning in Interview Skills Training </a:t>
            </a:r>
          </a:p>
          <a:p>
            <a:endParaRPr lang="en-US" dirty="0" smtClean="0"/>
          </a:p>
          <a:p>
            <a:r>
              <a:rPr lang="en-US" dirty="0" smtClean="0"/>
              <a:t>CSET has</a:t>
            </a:r>
            <a:r>
              <a:rPr lang="en-US" baseline="0" dirty="0" smtClean="0"/>
              <a:t> the ability to enhance the interview training program by developing eLearning opportunities and incorporating social media. </a:t>
            </a:r>
            <a:endParaRPr lang="en-US" dirty="0" smtClean="0"/>
          </a:p>
          <a:p>
            <a:r>
              <a:rPr lang="en-US" dirty="0" smtClean="0"/>
              <a:t>Integrating social media and eLearning</a:t>
            </a:r>
            <a:r>
              <a:rPr lang="en-US" baseline="0" dirty="0" smtClean="0"/>
              <a:t> into </a:t>
            </a:r>
            <a:r>
              <a:rPr lang="en-US" baseline="0" dirty="0" err="1" smtClean="0"/>
              <a:t>CSET’s</a:t>
            </a:r>
            <a:r>
              <a:rPr lang="en-US" baseline="0" dirty="0" smtClean="0"/>
              <a:t> interview training program will enable clients to be self-directed in their learning. These tools will help create an environment conducive to social learning.  Learners will be able to develop a learning network where they can share interview experiences, questions and possible answers. Individuals can receive feedback from professionals and peers. A program that includes eLearning and Social media will allow participants to access information and practice interviewing skills from anywhere. They will no longer be limited to the confines of the CSET campus. Career Coaches will be able to monitor activity and provide feedback remotely.    </a:t>
            </a:r>
            <a:endParaRPr lang="en-US" dirty="0"/>
          </a:p>
        </p:txBody>
      </p:sp>
      <p:sp>
        <p:nvSpPr>
          <p:cNvPr id="4" name="Slide Number Placeholder 3"/>
          <p:cNvSpPr>
            <a:spLocks noGrp="1"/>
          </p:cNvSpPr>
          <p:nvPr>
            <p:ph type="sldNum" sz="quarter" idx="10"/>
          </p:nvPr>
        </p:nvSpPr>
        <p:spPr/>
        <p:txBody>
          <a:bodyPr/>
          <a:lstStyle/>
          <a:p>
            <a:fld id="{FFF30867-891F-47D5-85ED-CB65997200D5}" type="slidenum">
              <a:rPr lang="en-US" smtClean="0"/>
              <a:t>3</a:t>
            </a:fld>
            <a:endParaRPr lang="en-US"/>
          </a:p>
        </p:txBody>
      </p:sp>
    </p:spTree>
    <p:extLst>
      <p:ext uri="{BB962C8B-B14F-4D97-AF65-F5344CB8AC3E}">
        <p14:creationId xmlns:p14="http://schemas.microsoft.com/office/powerpoint/2010/main" val="189469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Cognitive Learning </a:t>
            </a:r>
            <a:r>
              <a:rPr lang="en-US" b="1" dirty="0" smtClean="0"/>
              <a:t>Theory</a:t>
            </a:r>
          </a:p>
          <a:p>
            <a:endParaRPr lang="en-US" b="1" dirty="0" smtClean="0"/>
          </a:p>
          <a:p>
            <a:r>
              <a:rPr lang="en-US" b="0" dirty="0" smtClean="0"/>
              <a:t>The main learning theory</a:t>
            </a:r>
            <a:r>
              <a:rPr lang="en-US" b="0" baseline="0" dirty="0" smtClean="0"/>
              <a:t> used by this training plan is Bandura’s Social Cognitive Learning theory. </a:t>
            </a:r>
          </a:p>
          <a:p>
            <a:endParaRPr lang="en-US" b="0" baseline="0" dirty="0" smtClean="0"/>
          </a:p>
          <a:p>
            <a:r>
              <a:rPr lang="en-US" b="0" baseline="0" dirty="0" smtClean="0"/>
              <a:t>This theory consists of three factors:</a:t>
            </a:r>
          </a:p>
          <a:p>
            <a:endParaRPr lang="en-US" b="0" baseline="0" dirty="0" smtClean="0"/>
          </a:p>
          <a:p>
            <a:r>
              <a:rPr lang="en-US" sz="2400" b="1" dirty="0" smtClean="0"/>
              <a:t>Cognitive factors</a:t>
            </a:r>
          </a:p>
          <a:p>
            <a:pPr lvl="1">
              <a:spcAft>
                <a:spcPts val="0"/>
              </a:spcAft>
              <a:buFont typeface="Wingdings" panose="05000000000000000000" pitchFamily="2" charset="2"/>
              <a:buChar char="Ø"/>
            </a:pPr>
            <a:r>
              <a:rPr lang="en-US" sz="2200" dirty="0" smtClean="0"/>
              <a:t>Knowledge</a:t>
            </a:r>
          </a:p>
          <a:p>
            <a:pPr lvl="1">
              <a:spcAft>
                <a:spcPts val="0"/>
              </a:spcAft>
              <a:buFont typeface="Wingdings" panose="05000000000000000000" pitchFamily="2" charset="2"/>
              <a:buChar char="Ø"/>
            </a:pPr>
            <a:r>
              <a:rPr lang="en-US" sz="2200" dirty="0" smtClean="0"/>
              <a:t>Expectations</a:t>
            </a:r>
          </a:p>
          <a:p>
            <a:pPr lvl="1">
              <a:spcAft>
                <a:spcPts val="0"/>
              </a:spcAft>
              <a:buFont typeface="Wingdings" panose="05000000000000000000" pitchFamily="2" charset="2"/>
              <a:buChar char="Ø"/>
            </a:pPr>
            <a:r>
              <a:rPr lang="en-US" sz="2200" dirty="0" smtClean="0"/>
              <a:t>Attitudes</a:t>
            </a:r>
          </a:p>
          <a:p>
            <a:r>
              <a:rPr lang="en-US" sz="2400" b="1" dirty="0" smtClean="0"/>
              <a:t>Behavioral factors</a:t>
            </a:r>
          </a:p>
          <a:p>
            <a:pPr lvl="1">
              <a:buFont typeface="Wingdings" panose="05000000000000000000" pitchFamily="2" charset="2"/>
              <a:buChar char="Ø"/>
            </a:pPr>
            <a:r>
              <a:rPr lang="en-US" sz="2200" dirty="0" smtClean="0"/>
              <a:t>Skills</a:t>
            </a:r>
          </a:p>
          <a:p>
            <a:pPr lvl="1">
              <a:buFont typeface="Wingdings" panose="05000000000000000000" pitchFamily="2" charset="2"/>
              <a:buChar char="Ø"/>
            </a:pPr>
            <a:r>
              <a:rPr lang="en-US" sz="2200" dirty="0" smtClean="0"/>
              <a:t>Practice</a:t>
            </a:r>
          </a:p>
          <a:p>
            <a:pPr lvl="1">
              <a:buFont typeface="Wingdings" panose="05000000000000000000" pitchFamily="2" charset="2"/>
              <a:buChar char="Ø"/>
            </a:pPr>
            <a:r>
              <a:rPr lang="en-US" sz="2200" dirty="0" smtClean="0"/>
              <a:t>Self-efficacy</a:t>
            </a:r>
          </a:p>
          <a:p>
            <a:r>
              <a:rPr lang="en-US" sz="2400" b="1" dirty="0" smtClean="0"/>
              <a:t>Environmental factors</a:t>
            </a:r>
          </a:p>
          <a:p>
            <a:pPr lvl="1">
              <a:buFont typeface="Wingdings" panose="05000000000000000000" pitchFamily="2" charset="2"/>
              <a:buChar char="Ø"/>
            </a:pPr>
            <a:r>
              <a:rPr lang="en-US" sz="2200" dirty="0" smtClean="0"/>
              <a:t>Social Norms</a:t>
            </a:r>
          </a:p>
          <a:p>
            <a:pPr lvl="1">
              <a:buFont typeface="Wingdings" panose="05000000000000000000" pitchFamily="2" charset="2"/>
              <a:buChar char="Ø"/>
            </a:pPr>
            <a:r>
              <a:rPr lang="en-US" sz="2200" dirty="0" smtClean="0"/>
              <a:t>Access in Community</a:t>
            </a:r>
          </a:p>
          <a:p>
            <a:pPr lvl="1">
              <a:buFont typeface="Wingdings" panose="05000000000000000000" pitchFamily="2" charset="2"/>
              <a:buChar char="Ø"/>
            </a:pPr>
            <a:r>
              <a:rPr lang="en-US" sz="2200" dirty="0" smtClean="0"/>
              <a:t>Influence on Others (ability to change own environment)</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FFF30867-891F-47D5-85ED-CB65997200D5}" type="slidenum">
              <a:rPr lang="en-US" smtClean="0"/>
              <a:t>4</a:t>
            </a:fld>
            <a:endParaRPr lang="en-US"/>
          </a:p>
        </p:txBody>
      </p:sp>
    </p:spTree>
    <p:extLst>
      <p:ext uri="{BB962C8B-B14F-4D97-AF65-F5344CB8AC3E}">
        <p14:creationId xmlns:p14="http://schemas.microsoft.com/office/powerpoint/2010/main" val="293698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Learning</a:t>
            </a:r>
          </a:p>
          <a:p>
            <a:endParaRPr lang="en-US" b="1" dirty="0" smtClean="0"/>
          </a:p>
          <a:p>
            <a:r>
              <a:rPr lang="en-US" b="0" dirty="0" smtClean="0"/>
              <a:t>Social learning is different from Bandura’s Social</a:t>
            </a:r>
            <a:r>
              <a:rPr lang="en-US" b="0" baseline="0" dirty="0" smtClean="0"/>
              <a:t> Learning Theory. According to Clark (2012) </a:t>
            </a:r>
            <a:r>
              <a:rPr lang="en-US" b="0" baseline="0" dirty="0" err="1" smtClean="0"/>
              <a:t>Badura’s</a:t>
            </a:r>
            <a:r>
              <a:rPr lang="en-US" b="0" baseline="0" dirty="0" smtClean="0"/>
              <a:t> Social Learning Theory is more detailed explaining how we learn from others. Social learning is more about the environment is which the learning takes place and the mechanisms used to facilitate learning. Social learning is situated in a common environment. This can be in a classroom setting or in an on-line environment. By observing and interacting with one another the learner compares and engages in repeatedly self-evaluation.  Learners view others as a “Neutral source information”(Clark, 2012). Through social learning individual are able “update their own knowledge base” (Clark, 2012). Social learning brings a significance to the knowledge gained because it is self-directed and based on his or her needs. </a:t>
            </a:r>
            <a:endParaRPr lang="en-US" b="0"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FF30867-891F-47D5-85ED-CB65997200D5}" type="slidenum">
              <a:rPr lang="en-US" smtClean="0"/>
              <a:t>5</a:t>
            </a:fld>
            <a:endParaRPr lang="en-US"/>
          </a:p>
        </p:txBody>
      </p:sp>
    </p:spTree>
    <p:extLst>
      <p:ext uri="{BB962C8B-B14F-4D97-AF65-F5344CB8AC3E}">
        <p14:creationId xmlns:p14="http://schemas.microsoft.com/office/powerpoint/2010/main" val="389750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media and </a:t>
            </a:r>
            <a:r>
              <a:rPr lang="en-US" b="1" cap="none" dirty="0" err="1" smtClean="0"/>
              <a:t>e</a:t>
            </a:r>
            <a:r>
              <a:rPr lang="en-US" b="1" dirty="0" err="1" smtClean="0"/>
              <a:t>learning</a:t>
            </a:r>
            <a:r>
              <a:rPr lang="en-US" b="1" dirty="0" smtClean="0"/>
              <a:t> as training tools</a:t>
            </a:r>
            <a:r>
              <a:rPr lang="en-US" dirty="0" smtClean="0"/>
              <a:t/>
            </a:r>
            <a:br>
              <a:rPr lang="en-US" dirty="0" smtClean="0"/>
            </a:br>
            <a:endParaRPr lang="en-US" dirty="0" smtClean="0"/>
          </a:p>
          <a:p>
            <a:r>
              <a:rPr lang="en-US" b="1" dirty="0" smtClean="0"/>
              <a:t>Social Media not just a communication tool</a:t>
            </a:r>
          </a:p>
          <a:p>
            <a:pPr lvl="1">
              <a:buFont typeface="Wingdings" panose="05000000000000000000" pitchFamily="2" charset="2"/>
              <a:buChar char="Ø"/>
            </a:pPr>
            <a:r>
              <a:rPr lang="en-US" dirty="0" smtClean="0"/>
              <a:t>Many to Many format</a:t>
            </a:r>
          </a:p>
          <a:p>
            <a:pPr lvl="1">
              <a:buFont typeface="Wingdings" panose="05000000000000000000" pitchFamily="2" charset="2"/>
              <a:buChar char="Ø"/>
            </a:pPr>
            <a:r>
              <a:rPr lang="en-US" dirty="0" smtClean="0"/>
              <a:t>Conversational</a:t>
            </a:r>
          </a:p>
          <a:p>
            <a:pPr lvl="1">
              <a:buFont typeface="Wingdings" panose="05000000000000000000" pitchFamily="2" charset="2"/>
              <a:buChar char="Ø"/>
            </a:pPr>
            <a:r>
              <a:rPr lang="en-US" dirty="0" smtClean="0"/>
              <a:t>Allows people to “create, share, and remix information</a:t>
            </a:r>
          </a:p>
          <a:p>
            <a:pPr lvl="1">
              <a:buFont typeface="Wingdings" panose="05000000000000000000" pitchFamily="2" charset="2"/>
              <a:buChar char="Ø"/>
            </a:pPr>
            <a:r>
              <a:rPr lang="en-US" dirty="0" smtClean="0"/>
              <a:t>Includes blogs, file sharing, virtual meeting  spaces, and social sites</a:t>
            </a:r>
          </a:p>
          <a:p>
            <a:pPr lvl="1">
              <a:buFont typeface="Wingdings" panose="05000000000000000000" pitchFamily="2" charset="2"/>
              <a:buChar char="Ø"/>
            </a:pPr>
            <a:r>
              <a:rPr lang="en-US" dirty="0" smtClean="0"/>
              <a:t>Wikis</a:t>
            </a:r>
          </a:p>
          <a:p>
            <a:pPr lvl="1">
              <a:buFont typeface="Wingdings" panose="05000000000000000000" pitchFamily="2" charset="2"/>
              <a:buChar char="Ø"/>
            </a:pPr>
            <a:r>
              <a:rPr lang="en-US" dirty="0" smtClean="0"/>
              <a:t>Provides a platform for social learning</a:t>
            </a:r>
          </a:p>
          <a:p>
            <a:pPr>
              <a:buFont typeface="Arial" panose="020B0604020202020204" pitchFamily="34" charset="0"/>
              <a:buChar char="•"/>
            </a:pPr>
            <a:r>
              <a:rPr lang="en-US" b="1" dirty="0" smtClean="0"/>
              <a:t>eLearning</a:t>
            </a:r>
          </a:p>
          <a:p>
            <a:pPr lvl="1">
              <a:buFont typeface="Wingdings" panose="05000000000000000000" pitchFamily="2" charset="2"/>
              <a:buChar char="Ø"/>
            </a:pPr>
            <a:r>
              <a:rPr lang="en-US" dirty="0" smtClean="0"/>
              <a:t>Use of electronic  technology to facilitate learning</a:t>
            </a:r>
          </a:p>
          <a:p>
            <a:pPr lvl="1">
              <a:buFont typeface="Wingdings" panose="05000000000000000000" pitchFamily="2" charset="2"/>
              <a:buChar char="Ø"/>
            </a:pPr>
            <a:r>
              <a:rPr lang="en-US" dirty="0" smtClean="0"/>
              <a:t>Videos, webinars, and  internet based classes such as those offered by Alison.com</a:t>
            </a:r>
          </a:p>
          <a:p>
            <a:endParaRPr lang="en-US" dirty="0"/>
          </a:p>
        </p:txBody>
      </p:sp>
      <p:sp>
        <p:nvSpPr>
          <p:cNvPr id="4" name="Slide Number Placeholder 3"/>
          <p:cNvSpPr>
            <a:spLocks noGrp="1"/>
          </p:cNvSpPr>
          <p:nvPr>
            <p:ph type="sldNum" sz="quarter" idx="10"/>
          </p:nvPr>
        </p:nvSpPr>
        <p:spPr/>
        <p:txBody>
          <a:bodyPr/>
          <a:lstStyle/>
          <a:p>
            <a:fld id="{FFF30867-891F-47D5-85ED-CB65997200D5}" type="slidenum">
              <a:rPr lang="en-US" smtClean="0"/>
              <a:t>6</a:t>
            </a:fld>
            <a:endParaRPr lang="en-US"/>
          </a:p>
        </p:txBody>
      </p:sp>
    </p:spTree>
    <p:extLst>
      <p:ext uri="{BB962C8B-B14F-4D97-AF65-F5344CB8AC3E}">
        <p14:creationId xmlns:p14="http://schemas.microsoft.com/office/powerpoint/2010/main" val="211611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Effect of social media or e-learning on Learner motivation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FF30867-891F-47D5-85ED-CB65997200D5}" type="slidenum">
              <a:rPr lang="en-US" smtClean="0"/>
              <a:t>7</a:t>
            </a:fld>
            <a:endParaRPr lang="en-US"/>
          </a:p>
        </p:txBody>
      </p:sp>
    </p:spTree>
    <p:extLst>
      <p:ext uri="{BB962C8B-B14F-4D97-AF65-F5344CB8AC3E}">
        <p14:creationId xmlns:p14="http://schemas.microsoft.com/office/powerpoint/2010/main" val="396720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Ethical considerations of integrating social media</a:t>
            </a:r>
          </a:p>
          <a:p>
            <a:endParaRPr lang="en-US" b="1" dirty="0" smtClean="0"/>
          </a:p>
          <a:p>
            <a:r>
              <a:rPr lang="en-US" b="0" dirty="0" smtClean="0"/>
              <a:t>As with all programs</a:t>
            </a:r>
            <a:r>
              <a:rPr lang="en-US" b="0" baseline="0" dirty="0" smtClean="0"/>
              <a:t> that CSET offers maintaining confidentiality is one of most important ethical considerations. As part of integrating social media into interview training, CSET should consider incorporating blogs. With this in mind citing sources and copyright infringements are real ethical consideration. Maintaining a positive image of the CSET organization is a paramount ethical consideration.  </a:t>
            </a:r>
            <a:endParaRPr lang="en-US" b="0"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FF30867-891F-47D5-85ED-CB65997200D5}" type="slidenum">
              <a:rPr lang="en-US" smtClean="0"/>
              <a:t>8</a:t>
            </a:fld>
            <a:endParaRPr lang="en-US"/>
          </a:p>
        </p:txBody>
      </p:sp>
    </p:spTree>
    <p:extLst>
      <p:ext uri="{BB962C8B-B14F-4D97-AF65-F5344CB8AC3E}">
        <p14:creationId xmlns:p14="http://schemas.microsoft.com/office/powerpoint/2010/main" val="391019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competencies or skills that an individual should</a:t>
            </a:r>
            <a:r>
              <a:rPr lang="en-US" baseline="0" dirty="0" smtClean="0"/>
              <a:t> gain through this program are: </a:t>
            </a:r>
          </a:p>
          <a:p>
            <a:endParaRPr lang="en-US" baseline="0" dirty="0" smtClean="0"/>
          </a:p>
          <a:p>
            <a:pPr marL="171450" indent="-171450">
              <a:buFont typeface="Arial" panose="020B0604020202020204" pitchFamily="34" charset="0"/>
              <a:buChar char="•"/>
            </a:pPr>
            <a:r>
              <a:rPr lang="en-US" sz="1200" dirty="0" smtClean="0"/>
              <a:t>Research prior to interview</a:t>
            </a:r>
          </a:p>
          <a:p>
            <a:pPr marL="171450" indent="-171450">
              <a:buFont typeface="Arial" panose="020B0604020202020204" pitchFamily="34" charset="0"/>
              <a:buChar char="•"/>
            </a:pPr>
            <a:r>
              <a:rPr lang="en-US" sz="1200" dirty="0" smtClean="0"/>
              <a:t>Phone interviewing</a:t>
            </a:r>
          </a:p>
          <a:p>
            <a:pPr marL="171450" indent="-171450">
              <a:buFont typeface="Arial" panose="020B0604020202020204" pitchFamily="34" charset="0"/>
              <a:buChar char="•"/>
            </a:pPr>
            <a:r>
              <a:rPr lang="en-US" sz="1200" dirty="0" smtClean="0"/>
              <a:t>One-on-one interviewing</a:t>
            </a:r>
          </a:p>
          <a:p>
            <a:pPr marL="171450" indent="-171450">
              <a:buFont typeface="Arial" panose="020B0604020202020204" pitchFamily="34" charset="0"/>
              <a:buChar char="•"/>
            </a:pPr>
            <a:r>
              <a:rPr lang="en-US" sz="1200" dirty="0" smtClean="0"/>
              <a:t>Panel Interviewing</a:t>
            </a:r>
          </a:p>
          <a:p>
            <a:pPr marL="171450" indent="-171450">
              <a:buFont typeface="Arial" panose="020B0604020202020204" pitchFamily="34" charset="0"/>
              <a:buChar char="•"/>
            </a:pPr>
            <a:r>
              <a:rPr lang="en-US" sz="1200" dirty="0" smtClean="0"/>
              <a:t>Situational Interview</a:t>
            </a:r>
          </a:p>
          <a:p>
            <a:pPr marL="171450" indent="-171450">
              <a:buFont typeface="Arial" panose="020B0604020202020204" pitchFamily="34" charset="0"/>
              <a:buChar char="•"/>
            </a:pPr>
            <a:r>
              <a:rPr lang="en-US" sz="1200" dirty="0" smtClean="0"/>
              <a:t>Post interview follow-up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FF30867-891F-47D5-85ED-CB65997200D5}" type="slidenum">
              <a:rPr lang="en-US" smtClean="0"/>
              <a:t>9</a:t>
            </a:fld>
            <a:endParaRPr lang="en-US"/>
          </a:p>
        </p:txBody>
      </p:sp>
    </p:spTree>
    <p:extLst>
      <p:ext uri="{BB962C8B-B14F-4D97-AF65-F5344CB8AC3E}">
        <p14:creationId xmlns:p14="http://schemas.microsoft.com/office/powerpoint/2010/main" val="176034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Conclusion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Integrating social media and/or eLearning into the interview training program will give CSET clients an opportunity to continue to gain knowledge</a:t>
            </a:r>
            <a:r>
              <a:rPr lang="en-US" baseline="0" dirty="0" smtClean="0"/>
              <a:t> regarding interviewing. They will be able to learn not only from staff but also from peers and other professionals. The clients learning will be self-directed and appropriate to individual needs. Interviewing skills will continue </a:t>
            </a:r>
            <a:r>
              <a:rPr lang="en-US" baseline="0" smtClean="0"/>
              <a:t>to grow.  </a:t>
            </a:r>
            <a:endParaRPr lang="en-US" dirty="0" smtClean="0"/>
          </a:p>
          <a:p>
            <a:endParaRPr lang="en-US" dirty="0"/>
          </a:p>
        </p:txBody>
      </p:sp>
      <p:sp>
        <p:nvSpPr>
          <p:cNvPr id="4" name="Slide Number Placeholder 3"/>
          <p:cNvSpPr>
            <a:spLocks noGrp="1"/>
          </p:cNvSpPr>
          <p:nvPr>
            <p:ph type="sldNum" sz="quarter" idx="10"/>
          </p:nvPr>
        </p:nvSpPr>
        <p:spPr/>
        <p:txBody>
          <a:bodyPr/>
          <a:lstStyle/>
          <a:p>
            <a:fld id="{FFF30867-891F-47D5-85ED-CB65997200D5}" type="slidenum">
              <a:rPr lang="en-US" smtClean="0"/>
              <a:t>10</a:t>
            </a:fld>
            <a:endParaRPr lang="en-US"/>
          </a:p>
        </p:txBody>
      </p:sp>
    </p:spTree>
    <p:extLst>
      <p:ext uri="{BB962C8B-B14F-4D97-AF65-F5344CB8AC3E}">
        <p14:creationId xmlns:p14="http://schemas.microsoft.com/office/powerpoint/2010/main" val="3898353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4/20/2015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nwlink.com/~donclark/hrd/media/social_learning.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Social Media Training Plan Presentation</a:t>
            </a:r>
            <a:endParaRPr lang="en-US" dirty="0"/>
          </a:p>
        </p:txBody>
      </p:sp>
      <p:sp>
        <p:nvSpPr>
          <p:cNvPr id="3" name="Subtitle 2"/>
          <p:cNvSpPr>
            <a:spLocks noGrp="1"/>
          </p:cNvSpPr>
          <p:nvPr>
            <p:ph type="subTitle" idx="1"/>
          </p:nvPr>
        </p:nvSpPr>
        <p:spPr/>
        <p:txBody>
          <a:bodyPr>
            <a:normAutofit fontScale="62500" lnSpcReduction="20000"/>
          </a:bodyPr>
          <a:lstStyle/>
          <a:p>
            <a:pPr algn="ctr" hangingPunct="0"/>
            <a:r>
              <a:rPr lang="en-US" dirty="0"/>
              <a:t>Sheila E. O'Kane</a:t>
            </a:r>
          </a:p>
          <a:p>
            <a:pPr algn="ctr" hangingPunct="0"/>
            <a:r>
              <a:rPr lang="en-US" dirty="0"/>
              <a:t>AET/570</a:t>
            </a:r>
          </a:p>
          <a:p>
            <a:pPr algn="ctr" hangingPunct="0"/>
            <a:r>
              <a:rPr lang="en-US" dirty="0"/>
              <a:t>April </a:t>
            </a:r>
            <a:r>
              <a:rPr lang="en-US" dirty="0" smtClean="0"/>
              <a:t>20, </a:t>
            </a:r>
            <a:r>
              <a:rPr lang="en-US" dirty="0"/>
              <a:t>2015</a:t>
            </a:r>
          </a:p>
          <a:p>
            <a:pPr algn="ctr" hangingPunct="0"/>
            <a:r>
              <a:rPr lang="en-US" dirty="0"/>
              <a:t>Charity Jennings, Ph.D.</a:t>
            </a:r>
          </a:p>
          <a:p>
            <a:r>
              <a:rPr lang="en-US" dirty="0"/>
              <a:t/>
            </a:r>
            <a:br>
              <a:rPr lang="en-US" dirty="0"/>
            </a:br>
            <a:endParaRPr lang="en-US" dirty="0"/>
          </a:p>
        </p:txBody>
      </p:sp>
    </p:spTree>
    <p:extLst>
      <p:ext uri="{BB962C8B-B14F-4D97-AF65-F5344CB8AC3E}">
        <p14:creationId xmlns:p14="http://schemas.microsoft.com/office/powerpoint/2010/main" val="3644998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662" y="248093"/>
            <a:ext cx="10131425" cy="1456267"/>
          </a:xfrm>
        </p:spPr>
        <p:txBody>
          <a:bodyPr/>
          <a:lstStyle/>
          <a:p>
            <a:r>
              <a:rPr lang="en-US" dirty="0" smtClean="0"/>
              <a:t>Conclusion</a:t>
            </a:r>
            <a:endParaRPr lang="en-US" dirty="0"/>
          </a:p>
        </p:txBody>
      </p:sp>
      <p:sp>
        <p:nvSpPr>
          <p:cNvPr id="4" name="Content Placeholder 3"/>
          <p:cNvSpPr>
            <a:spLocks noGrp="1"/>
          </p:cNvSpPr>
          <p:nvPr>
            <p:ph sz="half" idx="2"/>
          </p:nvPr>
        </p:nvSpPr>
        <p:spPr>
          <a:xfrm>
            <a:off x="505616" y="1897518"/>
            <a:ext cx="10509714" cy="3649133"/>
          </a:xfrm>
        </p:spPr>
        <p:txBody>
          <a:bodyPr anchor="t"/>
          <a:lstStyle/>
          <a:p>
            <a:r>
              <a:rPr lang="en-US" dirty="0" smtClean="0"/>
              <a:t>Opportunity to continue to gain knowledge regarding interviewing</a:t>
            </a:r>
          </a:p>
          <a:p>
            <a:r>
              <a:rPr lang="en-US" dirty="0" smtClean="0"/>
              <a:t>They will be able to learn from staff as well as peers and other professionals</a:t>
            </a:r>
          </a:p>
          <a:p>
            <a:r>
              <a:rPr lang="en-US" dirty="0" smtClean="0"/>
              <a:t>Learning will be self-directed and appropriate to individual needs. </a:t>
            </a:r>
          </a:p>
          <a:p>
            <a:r>
              <a:rPr lang="en-US" dirty="0" smtClean="0"/>
              <a:t>Interviewing skills will continue to grow</a:t>
            </a:r>
          </a:p>
          <a:p>
            <a:endParaRPr lang="en-US" dirty="0" smtClean="0"/>
          </a:p>
          <a:p>
            <a:endParaRPr lang="en-US" dirty="0"/>
          </a:p>
        </p:txBody>
      </p:sp>
    </p:spTree>
    <p:extLst>
      <p:ext uri="{BB962C8B-B14F-4D97-AF65-F5344CB8AC3E}">
        <p14:creationId xmlns:p14="http://schemas.microsoft.com/office/powerpoint/2010/main" val="24977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chor="t"/>
          <a:lstStyle/>
          <a:p>
            <a:r>
              <a:rPr lang="en-US" dirty="0"/>
              <a:t>Clark, </a:t>
            </a:r>
            <a:r>
              <a:rPr lang="en-US" dirty="0" err="1"/>
              <a:t>D.R</a:t>
            </a:r>
            <a:r>
              <a:rPr lang="en-US" dirty="0"/>
              <a:t>. (2012). </a:t>
            </a:r>
            <a:r>
              <a:rPr lang="en-US" i="1" dirty="0"/>
              <a:t>Instructional Design: Social Learning and Social Media</a:t>
            </a:r>
            <a:r>
              <a:rPr lang="en-US" dirty="0"/>
              <a:t>. Retrieved from </a:t>
            </a:r>
            <a:r>
              <a:rPr lang="en-US" dirty="0">
                <a:hlinkClick r:id="rId3"/>
              </a:rPr>
              <a:t>http://www.nwlink.com/~donclark/hrd/media/social_learning.html</a:t>
            </a:r>
            <a:endParaRPr lang="en-US" dirty="0"/>
          </a:p>
          <a:p>
            <a:endParaRPr lang="en-US" dirty="0" smtClean="0"/>
          </a:p>
          <a:p>
            <a:r>
              <a:rPr lang="en-US" dirty="0" smtClean="0"/>
              <a:t>TEAL </a:t>
            </a:r>
            <a:r>
              <a:rPr lang="en-US" dirty="0"/>
              <a:t>. (2011). </a:t>
            </a:r>
            <a:r>
              <a:rPr lang="en-US" i="1" dirty="0"/>
              <a:t>Adult Learning Theories</a:t>
            </a:r>
            <a:r>
              <a:rPr lang="en-US" dirty="0"/>
              <a:t>. Retrieved from https://teal.ed.gov/sites/default/files/Fact-Sheets/11_%20TEAL_Adult_Learning_Theory.pdf</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218403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Overview</a:t>
            </a:r>
            <a:endParaRPr lang="en-US" dirty="0"/>
          </a:p>
        </p:txBody>
      </p:sp>
      <p:sp>
        <p:nvSpPr>
          <p:cNvPr id="10" name="Content Placeholder 9"/>
          <p:cNvSpPr>
            <a:spLocks noGrp="1"/>
          </p:cNvSpPr>
          <p:nvPr>
            <p:ph sz="half" idx="1"/>
          </p:nvPr>
        </p:nvSpPr>
        <p:spPr>
          <a:xfrm>
            <a:off x="685801" y="1811866"/>
            <a:ext cx="5016498" cy="4487333"/>
          </a:xfrm>
        </p:spPr>
        <p:txBody>
          <a:bodyPr>
            <a:noAutofit/>
          </a:bodyPr>
          <a:lstStyle/>
          <a:p>
            <a:pPr lvl="0"/>
            <a:r>
              <a:rPr lang="en-US" sz="2400" dirty="0"/>
              <a:t>Using Social Media and E-Learning in Interview Skills </a:t>
            </a:r>
            <a:r>
              <a:rPr lang="en-US" sz="2400" dirty="0" smtClean="0"/>
              <a:t>Training</a:t>
            </a:r>
          </a:p>
          <a:p>
            <a:pPr lvl="0"/>
            <a:r>
              <a:rPr lang="en-US" sz="2400" dirty="0" smtClean="0"/>
              <a:t> Appropriate </a:t>
            </a:r>
            <a:r>
              <a:rPr lang="en-US" sz="2400" dirty="0"/>
              <a:t>adult learning </a:t>
            </a:r>
            <a:r>
              <a:rPr lang="en-US" sz="2400" dirty="0" smtClean="0"/>
              <a:t>theories</a:t>
            </a:r>
          </a:p>
          <a:p>
            <a:r>
              <a:rPr lang="en-US" sz="2400" dirty="0"/>
              <a:t>Social media and </a:t>
            </a:r>
            <a:r>
              <a:rPr lang="en-US" sz="2400" dirty="0" smtClean="0"/>
              <a:t>eLearning </a:t>
            </a:r>
            <a:r>
              <a:rPr lang="en-US" sz="2400" dirty="0"/>
              <a:t>as training tools </a:t>
            </a:r>
            <a:endParaRPr lang="en-US" sz="2400" dirty="0" smtClean="0"/>
          </a:p>
          <a:p>
            <a:r>
              <a:rPr lang="en-US" sz="2400" dirty="0" smtClean="0"/>
              <a:t>Effect </a:t>
            </a:r>
            <a:r>
              <a:rPr lang="en-US" sz="2400" dirty="0"/>
              <a:t>of social media or e-learning on </a:t>
            </a:r>
            <a:r>
              <a:rPr lang="en-US" sz="2400" dirty="0" smtClean="0"/>
              <a:t>learner </a:t>
            </a:r>
            <a:r>
              <a:rPr lang="en-US" sz="2400" dirty="0"/>
              <a:t>motivation</a:t>
            </a:r>
          </a:p>
          <a:p>
            <a:pPr lvl="0"/>
            <a:r>
              <a:rPr lang="en-US" sz="2400" dirty="0"/>
              <a:t>Ethical considerations of integrating social media</a:t>
            </a:r>
          </a:p>
          <a:p>
            <a:r>
              <a:rPr lang="en-US" sz="2400" dirty="0"/>
              <a:t>Relevant training program competencies</a:t>
            </a:r>
          </a:p>
        </p:txBody>
      </p:sp>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94463" y="1155700"/>
            <a:ext cx="4635500" cy="4635500"/>
          </a:xfrm>
          <a:prstGeom prst="ellipse">
            <a:avLst/>
          </a:prstGeom>
          <a:ln>
            <a:noFill/>
          </a:ln>
          <a:effectLst>
            <a:softEdge rad="317500"/>
          </a:effectLst>
        </p:spPr>
      </p:pic>
    </p:spTree>
    <p:extLst>
      <p:ext uri="{BB962C8B-B14F-4D97-AF65-F5344CB8AC3E}">
        <p14:creationId xmlns:p14="http://schemas.microsoft.com/office/powerpoint/2010/main" val="370811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Using </a:t>
            </a:r>
            <a:r>
              <a:rPr lang="en-US" dirty="0"/>
              <a:t>Social </a:t>
            </a:r>
            <a:r>
              <a:rPr lang="en-US" dirty="0" smtClean="0"/>
              <a:t>Media and </a:t>
            </a:r>
            <a:r>
              <a:rPr lang="en-US" cap="none" dirty="0" smtClean="0"/>
              <a:t>e</a:t>
            </a:r>
            <a:r>
              <a:rPr lang="en-US" dirty="0" smtClean="0"/>
              <a:t>Learning in </a:t>
            </a:r>
            <a:r>
              <a:rPr lang="en-US" dirty="0"/>
              <a:t>Interview Skills Training </a:t>
            </a:r>
            <a:br>
              <a:rPr lang="en-US" dirty="0"/>
            </a:b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40606" y="2537619"/>
            <a:ext cx="4286250" cy="2857500"/>
          </a:xfrm>
          <a:prstGeom prst="round2DiagRect">
            <a:avLst>
              <a:gd name="adj1" fmla="val 16667"/>
              <a:gd name="adj2" fmla="val 0"/>
            </a:avLst>
          </a:prstGeom>
          <a:ln w="88900" cap="sq">
            <a:solidFill>
              <a:schemeClr val="accent2">
                <a:lumMod val="50000"/>
              </a:schemeClr>
            </a:solidFill>
            <a:miter lim="800000"/>
          </a:ln>
          <a:effectLst>
            <a:glow rad="1155700">
              <a:schemeClr val="accent2">
                <a:lumMod val="75000"/>
                <a:alpha val="60000"/>
              </a:schemeClr>
            </a:glow>
            <a:outerShdw blurRad="254000" algn="tl" rotWithShape="0">
              <a:srgbClr val="000000">
                <a:alpha val="43000"/>
              </a:srgbClr>
            </a:outerShdw>
          </a:effectLst>
        </p:spPr>
      </p:pic>
      <p:sp>
        <p:nvSpPr>
          <p:cNvPr id="4" name="Content Placeholder 3"/>
          <p:cNvSpPr>
            <a:spLocks noGrp="1"/>
          </p:cNvSpPr>
          <p:nvPr>
            <p:ph sz="half" idx="2"/>
          </p:nvPr>
        </p:nvSpPr>
        <p:spPr>
          <a:xfrm>
            <a:off x="5821895" y="1206501"/>
            <a:ext cx="4995332" cy="4584700"/>
          </a:xfrm>
        </p:spPr>
        <p:txBody>
          <a:bodyPr anchor="t">
            <a:normAutofit lnSpcReduction="10000"/>
          </a:bodyPr>
          <a:lstStyle/>
          <a:p>
            <a:r>
              <a:rPr lang="en-US" sz="2400" dirty="0" smtClean="0"/>
              <a:t>Develop an environment conducive to  self directed learning and collaboration</a:t>
            </a:r>
          </a:p>
          <a:p>
            <a:r>
              <a:rPr lang="en-US" sz="2400" dirty="0" smtClean="0"/>
              <a:t>Fosters social learning</a:t>
            </a:r>
          </a:p>
          <a:p>
            <a:r>
              <a:rPr lang="en-US" sz="2400" dirty="0" smtClean="0"/>
              <a:t>Learning network</a:t>
            </a:r>
          </a:p>
          <a:p>
            <a:r>
              <a:rPr lang="en-US" sz="2400" dirty="0" smtClean="0"/>
              <a:t>Share interview experiences, questions, and possible answers</a:t>
            </a:r>
          </a:p>
          <a:p>
            <a:r>
              <a:rPr lang="en-US" sz="2400" dirty="0" smtClean="0"/>
              <a:t>Receive feedback from professionals and peers</a:t>
            </a:r>
          </a:p>
          <a:p>
            <a:r>
              <a:rPr lang="en-US" sz="2400" dirty="0" smtClean="0"/>
              <a:t>Career Coaches will be able to monitor activity</a:t>
            </a:r>
          </a:p>
        </p:txBody>
      </p:sp>
    </p:spTree>
    <p:extLst>
      <p:ext uri="{BB962C8B-B14F-4D97-AF65-F5344CB8AC3E}">
        <p14:creationId xmlns:p14="http://schemas.microsoft.com/office/powerpoint/2010/main" val="42957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4813" y="300318"/>
            <a:ext cx="10131425" cy="1456267"/>
          </a:xfrm>
        </p:spPr>
        <p:txBody>
          <a:bodyPr/>
          <a:lstStyle/>
          <a:p>
            <a:pPr lvl="0"/>
            <a:r>
              <a:rPr lang="en-US" dirty="0" smtClean="0"/>
              <a:t>Social Cognitive Learning Theory</a:t>
            </a:r>
            <a:endParaRPr 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006265283"/>
              </p:ext>
            </p:extLst>
          </p:nvPr>
        </p:nvGraphicFramePr>
        <p:xfrm>
          <a:off x="6064623" y="1425388"/>
          <a:ext cx="5217459" cy="427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468035" y="6189633"/>
            <a:ext cx="4437530" cy="369332"/>
          </a:xfrm>
          <a:prstGeom prst="rect">
            <a:avLst/>
          </a:prstGeom>
          <a:noFill/>
        </p:spPr>
        <p:txBody>
          <a:bodyPr wrap="square" rtlCol="0">
            <a:spAutoFit/>
          </a:bodyPr>
          <a:lstStyle/>
          <a:p>
            <a:r>
              <a:rPr lang="en-US" dirty="0" smtClean="0"/>
              <a:t>Bandura’s Social Cognitive  Learning Theory</a:t>
            </a:r>
            <a:endParaRPr lang="en-US" dirty="0"/>
          </a:p>
        </p:txBody>
      </p:sp>
      <p:sp>
        <p:nvSpPr>
          <p:cNvPr id="10" name="Content Placeholder 9"/>
          <p:cNvSpPr>
            <a:spLocks noGrp="1"/>
          </p:cNvSpPr>
          <p:nvPr>
            <p:ph sz="half" idx="2"/>
          </p:nvPr>
        </p:nvSpPr>
        <p:spPr>
          <a:xfrm>
            <a:off x="940613" y="1361890"/>
            <a:ext cx="4995332" cy="3649133"/>
          </a:xfrm>
        </p:spPr>
        <p:txBody>
          <a:bodyPr anchor="t">
            <a:normAutofit fontScale="70000" lnSpcReduction="20000"/>
          </a:bodyPr>
          <a:lstStyle/>
          <a:p>
            <a:r>
              <a:rPr lang="en-US" sz="2400" b="1" dirty="0" smtClean="0"/>
              <a:t>Cognitive factors</a:t>
            </a:r>
          </a:p>
          <a:p>
            <a:pPr lvl="1">
              <a:spcAft>
                <a:spcPts val="0"/>
              </a:spcAft>
              <a:buFont typeface="Wingdings" panose="05000000000000000000" pitchFamily="2" charset="2"/>
              <a:buChar char="Ø"/>
            </a:pPr>
            <a:r>
              <a:rPr lang="en-US" sz="2200" dirty="0" smtClean="0"/>
              <a:t>Knowledge</a:t>
            </a:r>
          </a:p>
          <a:p>
            <a:pPr lvl="1">
              <a:spcAft>
                <a:spcPts val="0"/>
              </a:spcAft>
              <a:buFont typeface="Wingdings" panose="05000000000000000000" pitchFamily="2" charset="2"/>
              <a:buChar char="Ø"/>
            </a:pPr>
            <a:r>
              <a:rPr lang="en-US" sz="2200" dirty="0" smtClean="0"/>
              <a:t>Expectations</a:t>
            </a:r>
          </a:p>
          <a:p>
            <a:pPr lvl="1">
              <a:spcAft>
                <a:spcPts val="0"/>
              </a:spcAft>
              <a:buFont typeface="Wingdings" panose="05000000000000000000" pitchFamily="2" charset="2"/>
              <a:buChar char="Ø"/>
            </a:pPr>
            <a:r>
              <a:rPr lang="en-US" sz="2200" dirty="0" smtClean="0"/>
              <a:t>Attitudes</a:t>
            </a:r>
          </a:p>
          <a:p>
            <a:r>
              <a:rPr lang="en-US" sz="2400" dirty="0" smtClean="0"/>
              <a:t>Behavioral factors</a:t>
            </a:r>
          </a:p>
          <a:p>
            <a:pPr lvl="1">
              <a:buFont typeface="Wingdings" panose="05000000000000000000" pitchFamily="2" charset="2"/>
              <a:buChar char="Ø"/>
            </a:pPr>
            <a:r>
              <a:rPr lang="en-US" sz="2200" dirty="0" smtClean="0"/>
              <a:t>Skills</a:t>
            </a:r>
          </a:p>
          <a:p>
            <a:pPr lvl="1">
              <a:buFont typeface="Wingdings" panose="05000000000000000000" pitchFamily="2" charset="2"/>
              <a:buChar char="Ø"/>
            </a:pPr>
            <a:r>
              <a:rPr lang="en-US" sz="2200" dirty="0" smtClean="0"/>
              <a:t>Practice</a:t>
            </a:r>
          </a:p>
          <a:p>
            <a:pPr lvl="1">
              <a:buFont typeface="Wingdings" panose="05000000000000000000" pitchFamily="2" charset="2"/>
              <a:buChar char="Ø"/>
            </a:pPr>
            <a:r>
              <a:rPr lang="en-US" sz="2200" dirty="0" smtClean="0"/>
              <a:t>Self-efficacy</a:t>
            </a:r>
          </a:p>
          <a:p>
            <a:r>
              <a:rPr lang="en-US" sz="2400" dirty="0" smtClean="0"/>
              <a:t>Environmental factors</a:t>
            </a:r>
          </a:p>
          <a:p>
            <a:pPr lvl="1">
              <a:buFont typeface="Wingdings" panose="05000000000000000000" pitchFamily="2" charset="2"/>
              <a:buChar char="Ø"/>
            </a:pPr>
            <a:r>
              <a:rPr lang="en-US" sz="2200" dirty="0" smtClean="0"/>
              <a:t>Social Norms</a:t>
            </a:r>
          </a:p>
          <a:p>
            <a:pPr lvl="1">
              <a:buFont typeface="Wingdings" panose="05000000000000000000" pitchFamily="2" charset="2"/>
              <a:buChar char="Ø"/>
            </a:pPr>
            <a:r>
              <a:rPr lang="en-US" sz="2200" dirty="0" smtClean="0"/>
              <a:t>Access in Community</a:t>
            </a:r>
          </a:p>
          <a:p>
            <a:pPr lvl="1">
              <a:buFont typeface="Wingdings" panose="05000000000000000000" pitchFamily="2" charset="2"/>
              <a:buChar char="Ø"/>
            </a:pPr>
            <a:r>
              <a:rPr lang="en-US" sz="2200" dirty="0" smtClean="0"/>
              <a:t>Influence on Others (ability to change own environment)</a:t>
            </a:r>
            <a:endParaRPr lang="en-US" sz="2200" dirty="0"/>
          </a:p>
        </p:txBody>
      </p:sp>
      <p:cxnSp>
        <p:nvCxnSpPr>
          <p:cNvPr id="12" name="Straight Arrow Connector 11"/>
          <p:cNvCxnSpPr/>
          <p:nvPr/>
        </p:nvCxnSpPr>
        <p:spPr>
          <a:xfrm>
            <a:off x="8875059" y="1532965"/>
            <a:ext cx="2030506" cy="4020670"/>
          </a:xfrm>
          <a:prstGeom prst="straightConnector1">
            <a:avLst/>
          </a:prstGeom>
          <a:ln w="76200">
            <a:headEnd type="triangle"/>
            <a:tailEnd type="triangle"/>
          </a:ln>
          <a:effectLst>
            <a:innerShdw blurRad="63500" dist="50800" dir="13500000">
              <a:prstClr val="black">
                <a:alpha val="50000"/>
              </a:prstClr>
            </a:innerShdw>
          </a:effectLst>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9121588" y="1611157"/>
            <a:ext cx="2030506" cy="4020670"/>
          </a:xfrm>
          <a:prstGeom prst="straightConnector1">
            <a:avLst/>
          </a:prstGeom>
          <a:ln w="76200">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V="1">
            <a:off x="6468035" y="5780918"/>
            <a:ext cx="4437530" cy="19104"/>
          </a:xfrm>
          <a:prstGeom prst="straightConnector1">
            <a:avLst/>
          </a:prstGeom>
          <a:ln w="76200">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flipV="1">
            <a:off x="6297705" y="5943246"/>
            <a:ext cx="4437530" cy="19104"/>
          </a:xfrm>
          <a:prstGeom prst="straightConnector1">
            <a:avLst/>
          </a:prstGeom>
          <a:ln w="762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p:nvPr/>
        </p:nvCxnSpPr>
        <p:spPr>
          <a:xfrm flipV="1">
            <a:off x="6297705" y="1527060"/>
            <a:ext cx="2218765" cy="4253858"/>
          </a:xfrm>
          <a:prstGeom prst="straightConnector1">
            <a:avLst/>
          </a:prstGeom>
          <a:ln w="762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3" name="Straight Arrow Connector 22"/>
          <p:cNvCxnSpPr/>
          <p:nvPr/>
        </p:nvCxnSpPr>
        <p:spPr>
          <a:xfrm flipH="1">
            <a:off x="6294534" y="1756585"/>
            <a:ext cx="1981198" cy="3662580"/>
          </a:xfrm>
          <a:prstGeom prst="straightConnector1">
            <a:avLst/>
          </a:prstGeom>
          <a:ln w="76200">
            <a:headEnd type="triangle"/>
            <a:tailEnd type="triangle"/>
          </a:ln>
          <a:effectLst>
            <a:innerShdw blurRad="63500" dist="50800" dir="13500000">
              <a:prstClr val="black">
                <a:alpha val="50000"/>
              </a:prstClr>
            </a:innerShdw>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6047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Learning</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1" y="1824068"/>
            <a:ext cx="3989930" cy="4285129"/>
          </a:xfrm>
          <a:prstGeom prst="ellipse">
            <a:avLst/>
          </a:prstGeom>
          <a:ln>
            <a:noFill/>
          </a:ln>
          <a:effectLst>
            <a:outerShdw blurRad="76200" dir="13500000" sy="23000" kx="1200000" algn="br" rotWithShape="0">
              <a:prstClr val="black">
                <a:alpha val="20000"/>
              </a:prstClr>
            </a:outerShdw>
            <a:softEdge rad="112500"/>
          </a:effectLst>
        </p:spPr>
      </p:pic>
      <p:sp>
        <p:nvSpPr>
          <p:cNvPr id="4" name="Content Placeholder 3"/>
          <p:cNvSpPr>
            <a:spLocks noGrp="1"/>
          </p:cNvSpPr>
          <p:nvPr>
            <p:ph sz="half" idx="2"/>
          </p:nvPr>
        </p:nvSpPr>
        <p:spPr>
          <a:xfrm>
            <a:off x="5762846" y="609599"/>
            <a:ext cx="5054379" cy="5715001"/>
          </a:xfrm>
        </p:spPr>
        <p:txBody>
          <a:bodyPr anchor="t">
            <a:noAutofit/>
          </a:bodyPr>
          <a:lstStyle/>
          <a:p>
            <a:r>
              <a:rPr lang="en-US" sz="2400" dirty="0" smtClean="0"/>
              <a:t>Learning situated in a common environment</a:t>
            </a:r>
          </a:p>
          <a:p>
            <a:r>
              <a:rPr lang="en-US" sz="2400" dirty="0" smtClean="0"/>
              <a:t>Observing and interaction with one another</a:t>
            </a:r>
          </a:p>
          <a:p>
            <a:r>
              <a:rPr lang="en-US" sz="2400" dirty="0" smtClean="0"/>
              <a:t>Fosters comparison and self-evaluation</a:t>
            </a:r>
          </a:p>
          <a:p>
            <a:r>
              <a:rPr lang="en-US" sz="2400" dirty="0" smtClean="0"/>
              <a:t>Views others as a “Neutral source of Information” (Clark, 2012</a:t>
            </a:r>
          </a:p>
          <a:p>
            <a:r>
              <a:rPr lang="en-US" sz="2400" dirty="0" smtClean="0"/>
              <a:t>Through social learning individuals “update their own knowledge base” (Clark, 2012)</a:t>
            </a:r>
          </a:p>
          <a:p>
            <a:r>
              <a:rPr lang="en-US" sz="2400" dirty="0" smtClean="0"/>
              <a:t>Learning is significant to the learners needs</a:t>
            </a:r>
            <a:r>
              <a:rPr lang="en-US" sz="2400" dirty="0" smtClean="0"/>
              <a:t> </a:t>
            </a:r>
            <a:endParaRPr lang="en-US" sz="2400" dirty="0"/>
          </a:p>
        </p:txBody>
      </p:sp>
    </p:spTree>
    <p:extLst>
      <p:ext uri="{BB962C8B-B14F-4D97-AF65-F5344CB8AC3E}">
        <p14:creationId xmlns:p14="http://schemas.microsoft.com/office/powerpoint/2010/main" val="2622528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2" y="322521"/>
            <a:ext cx="10131425" cy="1456267"/>
          </a:xfrm>
        </p:spPr>
        <p:txBody>
          <a:bodyPr/>
          <a:lstStyle/>
          <a:p>
            <a:pPr lvl="0"/>
            <a:r>
              <a:rPr lang="en-US" dirty="0"/>
              <a:t>Social </a:t>
            </a:r>
            <a:r>
              <a:rPr lang="en-US" dirty="0" smtClean="0"/>
              <a:t>media and </a:t>
            </a:r>
            <a:r>
              <a:rPr lang="en-US" cap="none" dirty="0" err="1" smtClean="0"/>
              <a:t>e</a:t>
            </a:r>
            <a:r>
              <a:rPr lang="en-US" dirty="0" err="1" smtClean="0"/>
              <a:t>learning</a:t>
            </a:r>
            <a:r>
              <a:rPr lang="en-US" dirty="0" smtClean="0"/>
              <a:t> </a:t>
            </a:r>
            <a:r>
              <a:rPr lang="en-US" dirty="0"/>
              <a:t>as </a:t>
            </a:r>
            <a:r>
              <a:rPr lang="en-US" dirty="0" smtClean="0"/>
              <a:t>training tools</a:t>
            </a:r>
            <a:r>
              <a:rPr lang="en-US" dirty="0"/>
              <a:t/>
            </a:r>
            <a:br>
              <a:rPr lang="en-US" dirty="0"/>
            </a:br>
            <a:endParaRPr lang="en-US" dirty="0"/>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94463" y="2141538"/>
            <a:ext cx="3649662" cy="3649662"/>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275" endPos="40000" dist="101600" dir="5400000" sy="-100000" algn="bl" rotWithShape="0"/>
          </a:effectLst>
          <a:scene3d>
            <a:camera prst="perspectiveRelaxed">
              <a:rot lat="19800000" lon="1200000" rev="20820000"/>
            </a:camera>
            <a:lightRig rig="threePt" dir="t"/>
          </a:scene3d>
          <a:sp3d contourW="6350" prstMaterial="matte">
            <a:bevelT w="101600" h="101600" prst="riblet"/>
            <a:contourClr>
              <a:srgbClr val="969696"/>
            </a:contourClr>
          </a:sp3d>
        </p:spPr>
      </p:pic>
      <p:sp>
        <p:nvSpPr>
          <p:cNvPr id="11" name="Content Placeholder 10"/>
          <p:cNvSpPr>
            <a:spLocks noGrp="1"/>
          </p:cNvSpPr>
          <p:nvPr>
            <p:ph sz="half" idx="1"/>
          </p:nvPr>
        </p:nvSpPr>
        <p:spPr>
          <a:xfrm>
            <a:off x="685802" y="1546644"/>
            <a:ext cx="4995334" cy="4545812"/>
          </a:xfrm>
        </p:spPr>
        <p:txBody>
          <a:bodyPr anchor="t">
            <a:normAutofit lnSpcReduction="10000"/>
          </a:bodyPr>
          <a:lstStyle/>
          <a:p>
            <a:r>
              <a:rPr lang="en-US" dirty="0" smtClean="0"/>
              <a:t>Social Media not just a communication tool</a:t>
            </a:r>
          </a:p>
          <a:p>
            <a:pPr lvl="1">
              <a:buFont typeface="Wingdings" panose="05000000000000000000" pitchFamily="2" charset="2"/>
              <a:buChar char="Ø"/>
            </a:pPr>
            <a:r>
              <a:rPr lang="en-US" dirty="0" smtClean="0"/>
              <a:t>Many to Many </a:t>
            </a:r>
          </a:p>
          <a:p>
            <a:pPr lvl="1">
              <a:buFont typeface="Wingdings" panose="05000000000000000000" pitchFamily="2" charset="2"/>
              <a:buChar char="Ø"/>
            </a:pPr>
            <a:r>
              <a:rPr lang="en-US" dirty="0" smtClean="0"/>
              <a:t>Conversational</a:t>
            </a:r>
          </a:p>
          <a:p>
            <a:pPr lvl="1">
              <a:buFont typeface="Wingdings" panose="05000000000000000000" pitchFamily="2" charset="2"/>
              <a:buChar char="Ø"/>
            </a:pPr>
            <a:r>
              <a:rPr lang="en-US" dirty="0" smtClean="0"/>
              <a:t>Allows people to “create, share, and remix information</a:t>
            </a:r>
          </a:p>
          <a:p>
            <a:pPr lvl="1">
              <a:buFont typeface="Wingdings" panose="05000000000000000000" pitchFamily="2" charset="2"/>
              <a:buChar char="Ø"/>
            </a:pPr>
            <a:r>
              <a:rPr lang="en-US" dirty="0" smtClean="0"/>
              <a:t>Includes blogs, file sharing, virtual meeting  spaces, and social sites</a:t>
            </a:r>
          </a:p>
          <a:p>
            <a:pPr lvl="1">
              <a:buFont typeface="Wingdings" panose="05000000000000000000" pitchFamily="2" charset="2"/>
              <a:buChar char="Ø"/>
            </a:pPr>
            <a:r>
              <a:rPr lang="en-US" dirty="0" smtClean="0"/>
              <a:t>Wikis</a:t>
            </a:r>
          </a:p>
          <a:p>
            <a:pPr lvl="1">
              <a:buFont typeface="Wingdings" panose="05000000000000000000" pitchFamily="2" charset="2"/>
              <a:buChar char="Ø"/>
            </a:pPr>
            <a:r>
              <a:rPr lang="en-US" dirty="0" smtClean="0"/>
              <a:t>Provides a platform for social learning</a:t>
            </a:r>
            <a:endParaRPr lang="en-US" dirty="0"/>
          </a:p>
          <a:p>
            <a:pPr>
              <a:buFont typeface="Arial" panose="020B0604020202020204" pitchFamily="34" charset="0"/>
              <a:buChar char="•"/>
            </a:pPr>
            <a:r>
              <a:rPr lang="en-US" dirty="0" smtClean="0"/>
              <a:t>eLearning</a:t>
            </a:r>
          </a:p>
          <a:p>
            <a:pPr lvl="1">
              <a:buFont typeface="Wingdings" panose="05000000000000000000" pitchFamily="2" charset="2"/>
              <a:buChar char="Ø"/>
            </a:pPr>
            <a:r>
              <a:rPr lang="en-US" dirty="0" smtClean="0"/>
              <a:t>Use of electronic  technology to facilitate learning</a:t>
            </a:r>
          </a:p>
          <a:p>
            <a:pPr lvl="1">
              <a:buFont typeface="Wingdings" panose="05000000000000000000" pitchFamily="2" charset="2"/>
              <a:buChar char="Ø"/>
            </a:pPr>
            <a:r>
              <a:rPr lang="en-US" dirty="0" smtClean="0"/>
              <a:t>Videos, webinars, and  internet based classes such as those offered by Alison.com</a:t>
            </a:r>
          </a:p>
          <a:p>
            <a:pPr lvl="1">
              <a:buFont typeface="Arial" panose="020B0604020202020204" pitchFamily="34" charset="0"/>
              <a:buChar char="•"/>
            </a:pPr>
            <a:endParaRPr lang="en-US" dirty="0" smtClean="0"/>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2773429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lvl="0"/>
            <a:r>
              <a:rPr lang="en-US" dirty="0"/>
              <a:t>Effect of social media or e-learning on </a:t>
            </a:r>
            <a:r>
              <a:rPr lang="en-US" dirty="0" smtClean="0"/>
              <a:t>Learner </a:t>
            </a:r>
            <a:r>
              <a:rPr lang="en-US" dirty="0"/>
              <a:t>motivation</a:t>
            </a:r>
            <a:br>
              <a:rPr lang="en-US" dirty="0"/>
            </a:br>
            <a:endParaRPr lang="en-US" dirty="0"/>
          </a:p>
        </p:txBody>
      </p:sp>
      <p:sp>
        <p:nvSpPr>
          <p:cNvPr id="9" name="Content Placeholder 8"/>
          <p:cNvSpPr>
            <a:spLocks noGrp="1"/>
          </p:cNvSpPr>
          <p:nvPr>
            <p:ph sz="half" idx="2"/>
          </p:nvPr>
        </p:nvSpPr>
        <p:spPr/>
        <p:txBody>
          <a:bodyPr/>
          <a:lstStyle/>
          <a:p>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09756" y="2141538"/>
            <a:ext cx="3947951" cy="36496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01461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lvl="0"/>
            <a:r>
              <a:rPr lang="en-US" dirty="0"/>
              <a:t>Ethical considerations of integrating social media</a:t>
            </a:r>
            <a:br>
              <a:rPr lang="en-US" dirty="0"/>
            </a:br>
            <a:endParaRPr lang="en-US" dirty="0"/>
          </a:p>
        </p:txBody>
      </p:sp>
      <p:sp>
        <p:nvSpPr>
          <p:cNvPr id="8" name="Content Placeholder 7"/>
          <p:cNvSpPr>
            <a:spLocks noGrp="1"/>
          </p:cNvSpPr>
          <p:nvPr>
            <p:ph sz="half" idx="1"/>
          </p:nvPr>
        </p:nvSpPr>
        <p:spPr/>
        <p:txBody>
          <a:bodyPr anchor="t"/>
          <a:lstStyle/>
          <a:p>
            <a:r>
              <a:rPr lang="en-US" dirty="0" smtClean="0"/>
              <a:t>CSET staff maintaining confidentiality</a:t>
            </a:r>
          </a:p>
          <a:p>
            <a:r>
              <a:rPr lang="en-US" dirty="0" smtClean="0"/>
              <a:t>Citing sources </a:t>
            </a:r>
          </a:p>
          <a:p>
            <a:r>
              <a:rPr lang="en-US" dirty="0" smtClean="0"/>
              <a:t>Copyright consideration</a:t>
            </a:r>
          </a:p>
          <a:p>
            <a:r>
              <a:rPr lang="en-US" dirty="0" smtClean="0"/>
              <a:t>Maintaining a positive image of the CSET organization </a:t>
            </a:r>
            <a:endParaRPr lang="en-US"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6169" y="2065867"/>
            <a:ext cx="4993878" cy="3329252"/>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00248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training program competencies</a:t>
            </a:r>
            <a:br>
              <a:rPr lang="en-US" dirty="0"/>
            </a:br>
            <a:endParaRPr lang="en-US" dirty="0"/>
          </a:p>
        </p:txBody>
      </p:sp>
      <p:sp>
        <p:nvSpPr>
          <p:cNvPr id="4" name="Content Placeholder 3"/>
          <p:cNvSpPr>
            <a:spLocks noGrp="1"/>
          </p:cNvSpPr>
          <p:nvPr>
            <p:ph sz="half" idx="2"/>
          </p:nvPr>
        </p:nvSpPr>
        <p:spPr>
          <a:xfrm>
            <a:off x="6145745" y="2065867"/>
            <a:ext cx="4995332" cy="3649133"/>
          </a:xfrm>
        </p:spPr>
        <p:txBody>
          <a:bodyPr anchor="t"/>
          <a:lstStyle/>
          <a:p>
            <a:r>
              <a:rPr lang="en-US" sz="2400" dirty="0" smtClean="0"/>
              <a:t>Research prior to interview</a:t>
            </a:r>
          </a:p>
          <a:p>
            <a:r>
              <a:rPr lang="en-US" sz="2400" dirty="0" smtClean="0"/>
              <a:t>Phone interviewing</a:t>
            </a:r>
          </a:p>
          <a:p>
            <a:r>
              <a:rPr lang="en-US" sz="2400" dirty="0" smtClean="0"/>
              <a:t>One-on-one interviewing</a:t>
            </a:r>
          </a:p>
          <a:p>
            <a:r>
              <a:rPr lang="en-US" sz="2400" dirty="0" smtClean="0"/>
              <a:t>Panel Interviewing</a:t>
            </a:r>
          </a:p>
          <a:p>
            <a:r>
              <a:rPr lang="en-US" sz="2400" dirty="0" smtClean="0"/>
              <a:t>Situational Interview</a:t>
            </a:r>
          </a:p>
          <a:p>
            <a:r>
              <a:rPr lang="en-US" sz="2400" dirty="0" smtClean="0"/>
              <a:t>Post interview follow-up</a:t>
            </a:r>
            <a:endParaRPr lang="en-US" sz="2400" dirty="0" smtClean="0"/>
          </a:p>
          <a:p>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1116690">
            <a:off x="427332" y="2047577"/>
            <a:ext cx="4993878" cy="33292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913900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696</TotalTime>
  <Words>941</Words>
  <Application>Microsoft Office PowerPoint</Application>
  <PresentationFormat>Widescreen</PresentationFormat>
  <Paragraphs>154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Celestial</vt:lpstr>
      <vt:lpstr>Social Media Training Plan Presentation</vt:lpstr>
      <vt:lpstr>Overview</vt:lpstr>
      <vt:lpstr>Using Social Media and eLearning in Interview Skills Training  </vt:lpstr>
      <vt:lpstr>Social Cognitive Learning Theory</vt:lpstr>
      <vt:lpstr>Social Learning</vt:lpstr>
      <vt:lpstr>Social media and elearning as training tools </vt:lpstr>
      <vt:lpstr>Effect of social media or e-learning on Learner motivation </vt:lpstr>
      <vt:lpstr>Ethical considerations of integrating social media </vt:lpstr>
      <vt:lpstr>Relevant training program competencies </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Training Plan Presentation</dc:title>
  <dc:creator>Sheila O'Kane</dc:creator>
  <cp:lastModifiedBy>Sheila O'Kane</cp:lastModifiedBy>
  <cp:revision>38</cp:revision>
  <dcterms:created xsi:type="dcterms:W3CDTF">2015-04-19T18:07:17Z</dcterms:created>
  <dcterms:modified xsi:type="dcterms:W3CDTF">2015-04-21T04:04:08Z</dcterms:modified>
</cp:coreProperties>
</file>